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6" r:id="rId8"/>
    <p:sldId id="260" r:id="rId9"/>
    <p:sldId id="263" r:id="rId10"/>
    <p:sldId id="264" r:id="rId11"/>
    <p:sldId id="265" r:id="rId12"/>
    <p:sldId id="267" r:id="rId1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5400" autoAdjust="0"/>
  </p:normalViewPr>
  <p:slideViewPr>
    <p:cSldViewPr snapToGrid="0">
      <p:cViewPr>
        <p:scale>
          <a:sx n="112" d="100"/>
          <a:sy n="112" d="100"/>
        </p:scale>
        <p:origin x="-1500" y="-7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994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93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955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653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755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313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267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8953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955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2046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503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413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nomy.ru/" TargetMode="External"/><Relationship Id="rId2" Type="http://schemas.openxmlformats.org/officeDocument/2006/relationships/hyperlink" Target="https://cyberleninka.r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41133" y="406740"/>
            <a:ext cx="5418404" cy="872326"/>
          </a:xfrm>
        </p:spPr>
        <p:txBody>
          <a:bodyPr anchor="ctr"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ru-RU" sz="2800" b="1" dirty="0" smtClean="0"/>
              <a:t>КАЗАХСКИЙ НАЦИОНАЛЬНЫЙ УНИВЕРСИТЕТ ИМ. АЛЬ-ФАРАБИ</a:t>
            </a:r>
            <a:endParaRPr lang="ru-RU" sz="28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1772" y="303085"/>
            <a:ext cx="1906832" cy="1441601"/>
          </a:xfrm>
          <a:prstGeom prst="ellipse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149600" y="1321576"/>
            <a:ext cx="5409937" cy="808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800" b="1" dirty="0" smtClean="0"/>
              <a:t>Высшая школа экономики и бизнеса</a:t>
            </a:r>
            <a:endParaRPr lang="ru-RU" sz="2800" b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149600" y="2167467"/>
            <a:ext cx="5426869" cy="557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 smtClean="0"/>
              <a:t>«Слияние и поглощение»</a:t>
            </a:r>
            <a:endParaRPr lang="ru-RU" sz="3200" b="1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242733" y="2785533"/>
            <a:ext cx="5426869" cy="8635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 smtClean="0"/>
              <a:t>Алиева Б.М.</a:t>
            </a:r>
          </a:p>
          <a:p>
            <a:pPr algn="l">
              <a:lnSpc>
                <a:spcPct val="100000"/>
              </a:lnSpc>
            </a:pPr>
            <a:r>
              <a:rPr lang="ru-RU" sz="2400" b="1" dirty="0" smtClean="0"/>
              <a:t>к.э.н., </a:t>
            </a:r>
            <a:r>
              <a:rPr lang="ru-RU" sz="2400" b="1" dirty="0" err="1" smtClean="0"/>
              <a:t>и.о</a:t>
            </a:r>
            <a:r>
              <a:rPr lang="ru-RU" sz="2400" b="1" dirty="0" smtClean="0"/>
              <a:t>. доцента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90141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Шестиугольник 3"/>
          <p:cNvSpPr/>
          <p:nvPr/>
        </p:nvSpPr>
        <p:spPr>
          <a:xfrm>
            <a:off x="3166533" y="1481242"/>
            <a:ext cx="5840394" cy="1419044"/>
          </a:xfrm>
          <a:prstGeom prst="hexagon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tx1"/>
                </a:solidFill>
              </a:rPr>
              <a:t>Реализация намеченного корпорацией-покупателем плана слияния/ поглощения с некоторыми </a:t>
            </a:r>
            <a:r>
              <a:rPr lang="ru-RU" sz="2400" b="1" i="1" dirty="0" smtClean="0">
                <a:solidFill>
                  <a:schemeClr val="tx1"/>
                </a:solidFill>
              </a:rPr>
              <a:t>изменениями</a:t>
            </a:r>
            <a:endParaRPr lang="ru-RU" sz="2400" b="1" i="1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с двумя усеченными соседними углами 1"/>
          <p:cNvSpPr/>
          <p:nvPr/>
        </p:nvSpPr>
        <p:spPr>
          <a:xfrm>
            <a:off x="3132667" y="135468"/>
            <a:ext cx="5867400" cy="711199"/>
          </a:xfrm>
          <a:prstGeom prst="snip2Same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Этап 5. </a:t>
            </a:r>
            <a:r>
              <a:rPr lang="ru-RU" sz="2400" b="1" i="1" dirty="0">
                <a:solidFill>
                  <a:schemeClr val="tx1"/>
                </a:solidFill>
              </a:rPr>
              <a:t>Принятие решения. Составление плана </a:t>
            </a:r>
            <a:r>
              <a:rPr lang="ru-RU" sz="2400" b="1" i="1" dirty="0" smtClean="0">
                <a:solidFill>
                  <a:schemeClr val="tx1"/>
                </a:solidFill>
              </a:rPr>
              <a:t>интеграции</a:t>
            </a:r>
            <a:endParaRPr lang="ru-RU" sz="2400" b="1" i="1" dirty="0">
              <a:solidFill>
                <a:schemeClr val="tx1"/>
              </a:solidFill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3131753" y="931806"/>
            <a:ext cx="3861787" cy="634528"/>
          </a:xfrm>
          <a:prstGeom prst="downArrowCallou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Этап 6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с двумя скругленными соседними углами 4"/>
          <p:cNvSpPr/>
          <p:nvPr/>
        </p:nvSpPr>
        <p:spPr>
          <a:xfrm>
            <a:off x="3656686" y="3302000"/>
            <a:ext cx="5326447" cy="364066"/>
          </a:xfrm>
          <a:prstGeom prst="round2Same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Интеграция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006120" y="2979733"/>
            <a:ext cx="470517" cy="386179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436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усеченными соседними углами 2"/>
          <p:cNvSpPr/>
          <p:nvPr/>
        </p:nvSpPr>
        <p:spPr>
          <a:xfrm>
            <a:off x="3158067" y="1066307"/>
            <a:ext cx="5673148" cy="1025371"/>
          </a:xfrm>
          <a:prstGeom prst="snip2Same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tx1"/>
                </a:solidFill>
              </a:rPr>
              <a:t>Оценка </a:t>
            </a:r>
            <a:r>
              <a:rPr lang="ru-RU" sz="2400" b="1" i="1" dirty="0" smtClean="0">
                <a:solidFill>
                  <a:schemeClr val="tx1"/>
                </a:solidFill>
              </a:rPr>
              <a:t>результатов</a:t>
            </a:r>
            <a:endParaRPr lang="ru-RU" sz="2400" b="1" i="1" dirty="0">
              <a:solidFill>
                <a:schemeClr val="tx1"/>
              </a:solidFill>
            </a:endParaRPr>
          </a:p>
        </p:txBody>
      </p:sp>
      <p:sp>
        <p:nvSpPr>
          <p:cNvPr id="2" name="Выноска со стрелкой вниз 1"/>
          <p:cNvSpPr/>
          <p:nvPr/>
        </p:nvSpPr>
        <p:spPr>
          <a:xfrm>
            <a:off x="3141133" y="110478"/>
            <a:ext cx="4512734" cy="1125245"/>
          </a:xfrm>
          <a:prstGeom prst="downArrowCallout">
            <a:avLst/>
          </a:prstGeom>
          <a:ln>
            <a:solidFill>
              <a:srgbClr val="00206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Этап 7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3141133" y="2531533"/>
            <a:ext cx="5698549" cy="1134534"/>
          </a:xfrm>
          <a:prstGeom prst="snip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Оценка результатов </a:t>
            </a:r>
            <a:r>
              <a:rPr lang="ru-RU" sz="2400" dirty="0">
                <a:solidFill>
                  <a:schemeClr val="tx1"/>
                </a:solidFill>
              </a:rPr>
              <a:t>сделки </a:t>
            </a:r>
            <a:r>
              <a:rPr lang="ru-RU" sz="2400" dirty="0" smtClean="0">
                <a:solidFill>
                  <a:schemeClr val="tx1"/>
                </a:solidFill>
              </a:rPr>
              <a:t>и выводы </a:t>
            </a:r>
            <a:r>
              <a:rPr lang="ru-RU" sz="2400" dirty="0">
                <a:solidFill>
                  <a:schemeClr val="tx1"/>
                </a:solidFill>
              </a:rPr>
              <a:t>о степени достижения поставленных целей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6" name="Стрелка вниз 5"/>
          <p:cNvSpPr/>
          <p:nvPr/>
        </p:nvSpPr>
        <p:spPr>
          <a:xfrm>
            <a:off x="5081302" y="2135164"/>
            <a:ext cx="656948" cy="459419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451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15733" y="314621"/>
            <a:ext cx="5387244" cy="330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Источники:</a:t>
            </a:r>
          </a:p>
          <a:p>
            <a:pPr algn="just"/>
            <a:endParaRPr lang="ru-RU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Романовский М.В., Вострокнутова А.И. Корпоративные финансы. – СПб: Изд-во Питер, 2011.- 592с. </a:t>
            </a:r>
            <a:endParaRPr lang="ru-RU" sz="2400" dirty="0" smtClean="0"/>
          </a:p>
          <a:p>
            <a:pPr algn="just"/>
            <a:r>
              <a:rPr lang="ru-RU" sz="2400" dirty="0" smtClean="0"/>
              <a:t>    //</a:t>
            </a:r>
            <a:r>
              <a:rPr lang="ru-RU" sz="2400" dirty="0"/>
              <a:t>http://www.twirpx.com/file/1519759</a:t>
            </a:r>
            <a:r>
              <a:rPr lang="ru-RU" sz="2400" dirty="0" smtClean="0"/>
              <a:t>/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hlinkClick r:id="rId2"/>
              </a:rPr>
              <a:t>https://cyberleninka.ru</a:t>
            </a:r>
            <a:r>
              <a:rPr lang="en-US" sz="2400" dirty="0" smtClean="0">
                <a:hlinkClick r:id="rId2"/>
              </a:rPr>
              <a:t>/</a:t>
            </a:r>
            <a:endParaRPr lang="ru-RU" sz="24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hlinkClick r:id="rId3"/>
              </a:rPr>
              <a:t>https://creativeconomy.ru/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832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149600" y="2449252"/>
            <a:ext cx="5098855" cy="13615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lang="ru-RU" sz="32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141133" y="2449251"/>
            <a:ext cx="5163881" cy="1180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Лекция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Стратегия слияния предприятий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526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58067" y="119888"/>
            <a:ext cx="5327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Для стратегии необходимо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абличка 2"/>
          <p:cNvSpPr/>
          <p:nvPr/>
        </p:nvSpPr>
        <p:spPr>
          <a:xfrm>
            <a:off x="3158067" y="694267"/>
            <a:ext cx="5875866" cy="2946400"/>
          </a:xfrm>
          <a:prstGeom prst="plaque">
            <a:avLst>
              <a:gd name="adj" fmla="val 12269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ru-RU" sz="2400" dirty="0" smtClean="0">
                <a:solidFill>
                  <a:schemeClr val="tx1"/>
                </a:solidFill>
              </a:rPr>
              <a:t>1</a:t>
            </a:r>
            <a:r>
              <a:rPr lang="ru-RU" sz="2400" dirty="0">
                <a:solidFill>
                  <a:schemeClr val="tx1"/>
                </a:solidFill>
              </a:rPr>
              <a:t>) </a:t>
            </a:r>
            <a:r>
              <a:rPr lang="ru-RU" sz="2400" b="1" dirty="0">
                <a:solidFill>
                  <a:schemeClr val="tx1"/>
                </a:solidFill>
              </a:rPr>
              <a:t>оценить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мотивы</a:t>
            </a:r>
            <a:endParaRPr lang="ru-RU" sz="2400" dirty="0">
              <a:solidFill>
                <a:schemeClr val="tx1"/>
              </a:solidFill>
            </a:endParaRPr>
          </a:p>
          <a:p>
            <a:pPr fontAlgn="t"/>
            <a:r>
              <a:rPr lang="ru-RU" sz="2400" dirty="0">
                <a:solidFill>
                  <a:schemeClr val="tx1"/>
                </a:solidFill>
              </a:rPr>
              <a:t>2) </a:t>
            </a:r>
            <a:r>
              <a:rPr lang="ru-RU" sz="2400" b="1" dirty="0" smtClean="0">
                <a:solidFill>
                  <a:schemeClr val="tx1"/>
                </a:solidFill>
              </a:rPr>
              <a:t>оценить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позицию</a:t>
            </a:r>
            <a:endParaRPr lang="ru-RU" sz="2400" dirty="0">
              <a:solidFill>
                <a:schemeClr val="tx1"/>
              </a:solidFill>
            </a:endParaRPr>
          </a:p>
          <a:p>
            <a:pPr fontAlgn="t"/>
            <a:r>
              <a:rPr lang="ru-RU" sz="2400" dirty="0">
                <a:solidFill>
                  <a:schemeClr val="tx1"/>
                </a:solidFill>
              </a:rPr>
              <a:t>3) </a:t>
            </a:r>
            <a:r>
              <a:rPr lang="ru-RU" sz="2400" b="1" dirty="0">
                <a:solidFill>
                  <a:schemeClr val="tx1"/>
                </a:solidFill>
              </a:rPr>
              <a:t>разработать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методику</a:t>
            </a:r>
            <a:endParaRPr lang="ru-RU" sz="2400" dirty="0">
              <a:solidFill>
                <a:schemeClr val="tx1"/>
              </a:solidFill>
            </a:endParaRPr>
          </a:p>
          <a:p>
            <a:pPr fontAlgn="t"/>
            <a:r>
              <a:rPr lang="ru-RU" sz="2400" dirty="0">
                <a:solidFill>
                  <a:schemeClr val="tx1"/>
                </a:solidFill>
              </a:rPr>
              <a:t>4) </a:t>
            </a:r>
            <a:r>
              <a:rPr lang="ru-RU" sz="2400" b="1" dirty="0">
                <a:solidFill>
                  <a:schemeClr val="tx1"/>
                </a:solidFill>
              </a:rPr>
              <a:t>изучить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законодательство</a:t>
            </a:r>
            <a:endParaRPr lang="ru-RU" sz="2400" dirty="0">
              <a:solidFill>
                <a:schemeClr val="tx1"/>
              </a:solidFill>
            </a:endParaRPr>
          </a:p>
          <a:p>
            <a:pPr fontAlgn="t"/>
            <a:r>
              <a:rPr lang="ru-RU" sz="2400" dirty="0">
                <a:solidFill>
                  <a:schemeClr val="tx1"/>
                </a:solidFill>
              </a:rPr>
              <a:t>5) </a:t>
            </a:r>
            <a:r>
              <a:rPr lang="ru-RU" sz="2400" b="1" dirty="0">
                <a:solidFill>
                  <a:schemeClr val="tx1"/>
                </a:solidFill>
              </a:rPr>
              <a:t>оценить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прогнозируемый</a:t>
            </a:r>
            <a:endParaRPr lang="ru-RU" sz="2400" dirty="0">
              <a:solidFill>
                <a:schemeClr val="tx1"/>
              </a:solidFill>
            </a:endParaRPr>
          </a:p>
          <a:p>
            <a:pPr fontAlgn="t"/>
            <a:r>
              <a:rPr lang="ru-RU" sz="2400" dirty="0">
                <a:solidFill>
                  <a:schemeClr val="tx1"/>
                </a:solidFill>
              </a:rPr>
              <a:t>6) </a:t>
            </a:r>
            <a:r>
              <a:rPr lang="ru-RU" sz="2400" b="1" dirty="0">
                <a:solidFill>
                  <a:schemeClr val="tx1"/>
                </a:solidFill>
              </a:rPr>
              <a:t>разработать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механизм</a:t>
            </a:r>
            <a:endParaRPr lang="ru-RU" sz="2400" dirty="0">
              <a:solidFill>
                <a:schemeClr val="tx1"/>
              </a:solidFill>
            </a:endParaRPr>
          </a:p>
          <a:p>
            <a:pPr fontAlgn="t"/>
            <a:r>
              <a:rPr lang="ru-RU" sz="2400" dirty="0">
                <a:solidFill>
                  <a:schemeClr val="tx1"/>
                </a:solidFill>
              </a:rPr>
              <a:t>7) </a:t>
            </a:r>
            <a:r>
              <a:rPr lang="ru-RU" sz="2400" b="1" dirty="0">
                <a:solidFill>
                  <a:schemeClr val="tx1"/>
                </a:solidFill>
              </a:rPr>
              <a:t>разработать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процедуры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01706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58067" y="0"/>
            <a:ext cx="52941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/>
              <a:t>Процесс слияния компании </a:t>
            </a:r>
            <a:r>
              <a:rPr lang="ru-RU" sz="2400" b="1" dirty="0"/>
              <a:t>состоит из </a:t>
            </a:r>
            <a:r>
              <a:rPr lang="ru-RU" sz="2400" b="1" dirty="0" smtClean="0"/>
              <a:t>3-х уровней: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ссылка на другую страницу 2"/>
          <p:cNvSpPr/>
          <p:nvPr/>
        </p:nvSpPr>
        <p:spPr>
          <a:xfrm>
            <a:off x="3132668" y="853127"/>
            <a:ext cx="5201850" cy="874073"/>
          </a:xfrm>
          <a:prstGeom prst="flowChartOffpageConnector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Стратегический уровень</a:t>
            </a:r>
          </a:p>
          <a:p>
            <a:pPr algn="ctr"/>
            <a:r>
              <a:rPr lang="ru-RU" sz="2400" b="1" dirty="0" smtClean="0"/>
              <a:t>«Что делать</a:t>
            </a:r>
            <a:r>
              <a:rPr lang="en-US" sz="2400" b="1" dirty="0" smtClean="0"/>
              <a:t>?</a:t>
            </a:r>
            <a:r>
              <a:rPr lang="ru-RU" sz="2400" b="1" dirty="0" smtClean="0"/>
              <a:t>»</a:t>
            </a:r>
            <a:endParaRPr lang="ru-RU" sz="2400" b="1" dirty="0"/>
          </a:p>
        </p:txBody>
      </p:sp>
      <p:sp>
        <p:nvSpPr>
          <p:cNvPr id="4" name="Блок-схема: ссылка на другую страницу 3"/>
          <p:cNvSpPr/>
          <p:nvPr/>
        </p:nvSpPr>
        <p:spPr>
          <a:xfrm>
            <a:off x="3149601" y="1834661"/>
            <a:ext cx="5159518" cy="849272"/>
          </a:xfrm>
          <a:prstGeom prst="flowChartOffpageConnector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Тактический уровень</a:t>
            </a:r>
          </a:p>
          <a:p>
            <a:pPr algn="ctr"/>
            <a:r>
              <a:rPr lang="ru-RU" sz="2400" b="1" dirty="0" smtClean="0"/>
              <a:t>«Как делать</a:t>
            </a:r>
            <a:r>
              <a:rPr lang="en-US" sz="2400" b="1" dirty="0" smtClean="0"/>
              <a:t>?</a:t>
            </a:r>
            <a:r>
              <a:rPr lang="ru-RU" sz="2400" b="1" dirty="0" smtClean="0"/>
              <a:t>»</a:t>
            </a:r>
            <a:endParaRPr lang="ru-RU" sz="2400" b="1" dirty="0"/>
          </a:p>
        </p:txBody>
      </p:sp>
      <p:sp>
        <p:nvSpPr>
          <p:cNvPr id="5" name="Блок-схема: ссылка на другую страницу 4"/>
          <p:cNvSpPr/>
          <p:nvPr/>
        </p:nvSpPr>
        <p:spPr>
          <a:xfrm>
            <a:off x="3141133" y="2773860"/>
            <a:ext cx="5134117" cy="900673"/>
          </a:xfrm>
          <a:prstGeom prst="flowChartOffpageConnector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Операционный уровень</a:t>
            </a:r>
          </a:p>
          <a:p>
            <a:pPr algn="ctr"/>
            <a:r>
              <a:rPr lang="ru-RU" sz="2400" b="1" dirty="0" smtClean="0"/>
              <a:t>«</a:t>
            </a:r>
            <a:r>
              <a:rPr lang="ru-RU" sz="2400" b="1" dirty="0"/>
              <a:t>К</a:t>
            </a:r>
            <a:r>
              <a:rPr lang="ru-RU" sz="2400" b="1" dirty="0" smtClean="0"/>
              <a:t>аков результат</a:t>
            </a:r>
            <a:r>
              <a:rPr lang="en-US" sz="2400" b="1" dirty="0" smtClean="0"/>
              <a:t>?</a:t>
            </a:r>
            <a:r>
              <a:rPr lang="ru-RU" sz="2400" b="1" dirty="0" smtClean="0"/>
              <a:t>»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85667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2667" y="0"/>
            <a:ext cx="53449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/>
              <a:t>Стратегический уровень </a:t>
            </a:r>
            <a:r>
              <a:rPr lang="ru-RU" sz="2400" dirty="0"/>
              <a:t>предполагает выбор объекта для слияния или </a:t>
            </a:r>
            <a:r>
              <a:rPr lang="ru-RU" sz="2400" dirty="0" smtClean="0"/>
              <a:t>поглощения</a:t>
            </a:r>
            <a:r>
              <a:rPr lang="en-US" sz="2400" dirty="0" smtClean="0"/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3166533" y="1684868"/>
            <a:ext cx="5858934" cy="423332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производится </a:t>
            </a:r>
            <a:r>
              <a:rPr lang="ru-RU" sz="2400" b="1" dirty="0">
                <a:solidFill>
                  <a:schemeClr val="tx1"/>
                </a:solidFill>
              </a:rPr>
              <a:t>анализ </a:t>
            </a:r>
            <a:r>
              <a:rPr lang="ru-RU" sz="2400" b="1" dirty="0" smtClean="0">
                <a:solidFill>
                  <a:schemeClr val="tx1"/>
                </a:solidFill>
              </a:rPr>
              <a:t>рынка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59289" y="1171713"/>
            <a:ext cx="29321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На </a:t>
            </a:r>
            <a:r>
              <a:rPr lang="ru-RU" sz="2400" b="1" dirty="0"/>
              <a:t>данном </a:t>
            </a:r>
            <a:r>
              <a:rPr lang="ru-RU" sz="2400" b="1" dirty="0" smtClean="0"/>
              <a:t>этапе: </a:t>
            </a:r>
            <a:endParaRPr lang="ru-RU" sz="2400" b="1" dirty="0"/>
          </a:p>
        </p:txBody>
      </p:sp>
      <p:sp>
        <p:nvSpPr>
          <p:cNvPr id="5" name="Пятиугольник 4"/>
          <p:cNvSpPr/>
          <p:nvPr/>
        </p:nvSpPr>
        <p:spPr>
          <a:xfrm flipH="1">
            <a:off x="3132665" y="2239787"/>
            <a:ext cx="5900041" cy="554214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изучается специализация конкретной </a:t>
            </a:r>
            <a:r>
              <a:rPr lang="ru-RU" sz="2400" b="1" dirty="0" smtClean="0">
                <a:solidFill>
                  <a:schemeClr val="tx1"/>
                </a:solidFill>
              </a:rPr>
              <a:t>компании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3149600" y="2858343"/>
            <a:ext cx="5850467" cy="799257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требуется произвести оценку компании-покупателя</a:t>
            </a:r>
          </a:p>
        </p:txBody>
      </p:sp>
    </p:spTree>
    <p:extLst>
      <p:ext uri="{BB962C8B-B14F-4D97-AF65-F5344CB8AC3E}">
        <p14:creationId xmlns:p14="http://schemas.microsoft.com/office/powerpoint/2010/main" xmlns="" val="183326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66534" y="0"/>
            <a:ext cx="52941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Виды стратегий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333065" y="575732"/>
            <a:ext cx="2635577" cy="728135"/>
          </a:xfrm>
          <a:prstGeom prst="round2Diag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используется при </a:t>
            </a:r>
            <a:r>
              <a:rPr lang="ru-RU" sz="2400" dirty="0" smtClean="0">
                <a:solidFill>
                  <a:schemeClr val="tx1"/>
                </a:solidFill>
              </a:rPr>
              <a:t>поглощении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3175000" y="563403"/>
            <a:ext cx="3247829" cy="782797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Агрессивная </a:t>
            </a:r>
            <a:r>
              <a:rPr lang="ru-RU" sz="2400" b="1" dirty="0">
                <a:solidFill>
                  <a:schemeClr val="tx1"/>
                </a:solidFill>
              </a:rPr>
              <a:t>стратегия</a:t>
            </a: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3115733" y="1540934"/>
            <a:ext cx="2991611" cy="838199"/>
          </a:xfrm>
          <a:prstGeom prst="round2Diag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ysClr val="windowText" lastClr="000000"/>
                </a:solidFill>
              </a:rPr>
              <a:t>ряд защитных </a:t>
            </a:r>
            <a:r>
              <a:rPr lang="ru-RU" sz="2400" dirty="0" smtClean="0">
                <a:solidFill>
                  <a:sysClr val="windowText" lastClr="000000"/>
                </a:solidFill>
              </a:rPr>
              <a:t>мероприятий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sp>
        <p:nvSpPr>
          <p:cNvPr id="6" name="Пятиугольник 5"/>
          <p:cNvSpPr/>
          <p:nvPr/>
        </p:nvSpPr>
        <p:spPr>
          <a:xfrm flipH="1">
            <a:off x="5901102" y="1520669"/>
            <a:ext cx="3123109" cy="849998"/>
          </a:xfrm>
          <a:prstGeom prst="homePlat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Защитная стратегия</a:t>
            </a: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6070601" y="2633133"/>
            <a:ext cx="2868943" cy="1000637"/>
          </a:xfrm>
          <a:prstGeom prst="round2Diag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ysClr val="windowText" lastClr="000000"/>
                </a:solidFill>
              </a:rPr>
              <a:t>используется </a:t>
            </a:r>
            <a:r>
              <a:rPr lang="ru-RU" sz="2400" dirty="0" smtClean="0">
                <a:solidFill>
                  <a:sysClr val="windowText" lastClr="000000"/>
                </a:solidFill>
              </a:rPr>
              <a:t>компаниями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3149599" y="2641600"/>
            <a:ext cx="3056467" cy="999066"/>
          </a:xfrm>
          <a:prstGeom prst="homePlat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Наблюдательная стратегия</a:t>
            </a:r>
          </a:p>
        </p:txBody>
      </p:sp>
    </p:spTree>
    <p:extLst>
      <p:ext uri="{BB962C8B-B14F-4D97-AF65-F5344CB8AC3E}">
        <p14:creationId xmlns:p14="http://schemas.microsoft.com/office/powerpoint/2010/main" xmlns="" val="39276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49599" y="0"/>
            <a:ext cx="53279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/>
              <a:t>7 </a:t>
            </a:r>
            <a:r>
              <a:rPr lang="ru-RU" sz="2400" b="1" dirty="0"/>
              <a:t>основных </a:t>
            </a:r>
            <a:r>
              <a:rPr lang="ru-RU" sz="2400" b="1" dirty="0" smtClean="0"/>
              <a:t>этапов</a:t>
            </a:r>
            <a:r>
              <a:rPr lang="ru-RU" sz="2400" dirty="0"/>
              <a:t>: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Выноска со стрелкой вниз 1"/>
          <p:cNvSpPr/>
          <p:nvPr/>
        </p:nvSpPr>
        <p:spPr>
          <a:xfrm>
            <a:off x="3158067" y="584200"/>
            <a:ext cx="5774266" cy="482599"/>
          </a:xfrm>
          <a:prstGeom prst="downArrowCallout">
            <a:avLst>
              <a:gd name="adj1" fmla="val 22727"/>
              <a:gd name="adj2" fmla="val 22159"/>
              <a:gd name="adj3" fmla="val 25000"/>
              <a:gd name="adj4" fmla="val 64977"/>
            </a:avLst>
          </a:prstGeom>
          <a:ln>
            <a:solidFill>
              <a:srgbClr val="00206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Этап 1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81866" y="1202268"/>
            <a:ext cx="5782734" cy="245533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ysClr val="windowText" lastClr="000000"/>
                </a:solidFill>
              </a:rPr>
              <a:t>Определение </a:t>
            </a:r>
            <a:r>
              <a:rPr lang="ru-RU" sz="2400" b="1" i="1" dirty="0" smtClean="0">
                <a:solidFill>
                  <a:sysClr val="windowText" lastClr="000000"/>
                </a:solidFill>
              </a:rPr>
              <a:t>целей.</a:t>
            </a:r>
          </a:p>
          <a:p>
            <a:pPr algn="ctr"/>
            <a:r>
              <a:rPr lang="ru-RU" sz="2400" dirty="0" smtClean="0">
                <a:solidFill>
                  <a:sysClr val="windowText" lastClr="000000"/>
                </a:solidFill>
              </a:rPr>
              <a:t>Целями </a:t>
            </a:r>
            <a:r>
              <a:rPr lang="ru-RU" sz="2400" dirty="0">
                <a:solidFill>
                  <a:sysClr val="windowText" lastClr="000000"/>
                </a:solidFill>
              </a:rPr>
              <a:t>слияний и поглощений </a:t>
            </a:r>
            <a:r>
              <a:rPr lang="ru-RU" sz="2400" dirty="0" smtClean="0">
                <a:solidFill>
                  <a:sysClr val="windowText" lastClr="000000"/>
                </a:solidFill>
              </a:rPr>
              <a:t>являются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ysClr val="windowText" lastClr="000000"/>
                </a:solidFill>
              </a:rPr>
              <a:t>достижение </a:t>
            </a:r>
            <a:r>
              <a:rPr lang="ru-RU" sz="2400" dirty="0">
                <a:solidFill>
                  <a:sysClr val="windowText" lastClr="000000"/>
                </a:solidFill>
              </a:rPr>
              <a:t>конкурентных </a:t>
            </a:r>
            <a:r>
              <a:rPr lang="ru-RU" sz="2400" dirty="0" smtClean="0">
                <a:solidFill>
                  <a:sysClr val="windowText" lastClr="000000"/>
                </a:solidFill>
              </a:rPr>
              <a:t>преимуществ</a:t>
            </a:r>
            <a:endParaRPr lang="ru-RU" sz="2400" dirty="0">
              <a:solidFill>
                <a:sysClr val="windowText" lastClr="00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ysClr val="windowText" lastClr="000000"/>
                </a:solidFill>
              </a:rPr>
              <a:t>увеличение </a:t>
            </a:r>
            <a:r>
              <a:rPr lang="ru-RU" sz="2400" dirty="0">
                <a:solidFill>
                  <a:sysClr val="windowText" lastClr="000000"/>
                </a:solidFill>
              </a:rPr>
              <a:t>благосостояния акционеров </a:t>
            </a:r>
          </a:p>
        </p:txBody>
      </p:sp>
    </p:spTree>
    <p:extLst>
      <p:ext uri="{BB962C8B-B14F-4D97-AF65-F5344CB8AC3E}">
        <p14:creationId xmlns:p14="http://schemas.microsoft.com/office/powerpoint/2010/main" xmlns="" val="330192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3158067" y="105466"/>
            <a:ext cx="5833533" cy="614202"/>
          </a:xfrm>
          <a:prstGeom prst="snip2Diag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Этап 2.</a:t>
            </a:r>
            <a:r>
              <a:rPr lang="ru-RU" sz="2400" dirty="0">
                <a:solidFill>
                  <a:schemeClr val="tx1"/>
                </a:solidFill>
              </a:rPr>
              <a:t> </a:t>
            </a:r>
            <a:r>
              <a:rPr lang="ru-RU" sz="2400" b="1" i="1" dirty="0">
                <a:solidFill>
                  <a:schemeClr val="tx1"/>
                </a:solidFill>
              </a:rPr>
              <a:t>Анализ вариантов достижения поставленных </a:t>
            </a:r>
            <a:r>
              <a:rPr lang="ru-RU" sz="2400" b="1" i="1" dirty="0" smtClean="0">
                <a:solidFill>
                  <a:schemeClr val="tx1"/>
                </a:solidFill>
              </a:rPr>
              <a:t>целей</a:t>
            </a:r>
            <a:endParaRPr lang="ru-RU" sz="2400" i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с одним скругленным углом 3"/>
          <p:cNvSpPr/>
          <p:nvPr/>
        </p:nvSpPr>
        <p:spPr>
          <a:xfrm>
            <a:off x="3149600" y="1597572"/>
            <a:ext cx="5858933" cy="349762"/>
          </a:xfrm>
          <a:prstGeom prst="round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tx1"/>
                </a:solidFill>
              </a:rPr>
              <a:t>Выбор объекта </a:t>
            </a:r>
            <a:r>
              <a:rPr lang="ru-RU" sz="2400" b="1" i="1" dirty="0" smtClean="0">
                <a:solidFill>
                  <a:schemeClr val="tx1"/>
                </a:solidFill>
              </a:rPr>
              <a:t>сделки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 flipH="1">
            <a:off x="3149600" y="2201333"/>
            <a:ext cx="5884333" cy="1447800"/>
          </a:xfrm>
          <a:prstGeom prst="round1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Включает </a:t>
            </a:r>
            <a:r>
              <a:rPr lang="ru-RU" sz="2400" dirty="0">
                <a:solidFill>
                  <a:schemeClr val="tx1"/>
                </a:solidFill>
              </a:rPr>
              <a:t>несколько </a:t>
            </a:r>
            <a:r>
              <a:rPr lang="ru-RU" sz="2400" dirty="0" smtClean="0">
                <a:solidFill>
                  <a:schemeClr val="tx1"/>
                </a:solidFill>
              </a:rPr>
              <a:t>стадий: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Анализ </a:t>
            </a:r>
            <a:r>
              <a:rPr lang="ru-RU" sz="2400" i="1" dirty="0" smtClean="0">
                <a:solidFill>
                  <a:schemeClr val="tx1"/>
                </a:solidFill>
              </a:rPr>
              <a:t>отрасли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i="1" dirty="0" smtClean="0">
                <a:solidFill>
                  <a:schemeClr val="tx1"/>
                </a:solidFill>
              </a:rPr>
              <a:t>Самооценка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Анализ конкурентов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3158068" y="800387"/>
            <a:ext cx="3928612" cy="799812"/>
          </a:xfrm>
          <a:prstGeom prst="downArrowCallou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Этап 3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3531863" y="1851650"/>
            <a:ext cx="521571" cy="386181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766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3149599" y="453546"/>
            <a:ext cx="5875373" cy="512408"/>
          </a:xfrm>
          <a:prstGeom prst="snip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tx1"/>
                </a:solidFill>
              </a:rPr>
              <a:t>Оценка отобранной корпорации-цели</a:t>
            </a:r>
          </a:p>
        </p:txBody>
      </p:sp>
      <p:sp>
        <p:nvSpPr>
          <p:cNvPr id="2" name="Выноска со стрелкой вниз 1"/>
          <p:cNvSpPr/>
          <p:nvPr/>
        </p:nvSpPr>
        <p:spPr>
          <a:xfrm>
            <a:off x="3149601" y="110067"/>
            <a:ext cx="5884408" cy="423333"/>
          </a:xfrm>
          <a:prstGeom prst="downArrowCallout">
            <a:avLst/>
          </a:prstGeom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Этап 4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141133" y="1031670"/>
            <a:ext cx="5891567" cy="33146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1) Оценка </a:t>
            </a:r>
            <a:r>
              <a:rPr lang="ru-RU" sz="2400" dirty="0" smtClean="0">
                <a:solidFill>
                  <a:schemeClr val="tx1"/>
                </a:solidFill>
              </a:rPr>
              <a:t>кандидатов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58065" y="1393826"/>
            <a:ext cx="5870853" cy="350307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2) Определение </a:t>
            </a:r>
            <a:r>
              <a:rPr lang="ru-RU" sz="2400" dirty="0" smtClean="0">
                <a:solidFill>
                  <a:schemeClr val="tx1"/>
                </a:solidFill>
              </a:rPr>
              <a:t>возможностей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32667" y="1799269"/>
            <a:ext cx="5904720" cy="61748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3</a:t>
            </a:r>
            <a:r>
              <a:rPr lang="ru-RU" sz="2400" dirty="0" smtClean="0">
                <a:solidFill>
                  <a:schemeClr val="tx1"/>
                </a:solidFill>
              </a:rPr>
              <a:t>) Определение </a:t>
            </a:r>
            <a:r>
              <a:rPr lang="ru-RU" sz="2400" dirty="0">
                <a:solidFill>
                  <a:schemeClr val="tx1"/>
                </a:solidFill>
              </a:rPr>
              <a:t>возможностей для создания </a:t>
            </a:r>
            <a:r>
              <a:rPr lang="ru-RU" sz="2400" dirty="0" smtClean="0">
                <a:solidFill>
                  <a:schemeClr val="tx1"/>
                </a:solidFill>
              </a:rPr>
              <a:t>стоимости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41133" y="3064933"/>
            <a:ext cx="5892136" cy="60113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5) Окончательная </a:t>
            </a:r>
            <a:r>
              <a:rPr lang="ru-RU" sz="2400" dirty="0">
                <a:solidFill>
                  <a:schemeClr val="tx1"/>
                </a:solidFill>
              </a:rPr>
              <a:t>проверка благонадежности компании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45906" y="2511330"/>
            <a:ext cx="5871094" cy="341937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4</a:t>
            </a:r>
            <a:r>
              <a:rPr lang="ru-RU" sz="2400" dirty="0" smtClean="0">
                <a:solidFill>
                  <a:schemeClr val="tx1"/>
                </a:solidFill>
              </a:rPr>
              <a:t>) Финансовая </a:t>
            </a:r>
            <a:r>
              <a:rPr lang="ru-RU" sz="2400" dirty="0">
                <a:solidFill>
                  <a:schemeClr val="tx1"/>
                </a:solidFill>
              </a:rPr>
              <a:t>оценка кандидата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3233225" y="877409"/>
            <a:ext cx="407640" cy="264738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3233226" y="1261598"/>
            <a:ext cx="407640" cy="264738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3237610" y="1657507"/>
            <a:ext cx="407640" cy="264738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3271478" y="2851602"/>
            <a:ext cx="407640" cy="264738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3246077" y="2311609"/>
            <a:ext cx="407640" cy="264738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4682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513</TotalTime>
  <Words>265</Words>
  <Application>Microsoft Office PowerPoint</Application>
  <PresentationFormat>Экран (16:9)</PresentationFormat>
  <Paragraphs>66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КАЗАХСКИЙ НАЦИОНАЛЬНЫЙ УНИВЕРСИТЕТ ИМ. АЛЬ-ФАРАБИ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user</cp:lastModifiedBy>
  <cp:revision>52</cp:revision>
  <dcterms:created xsi:type="dcterms:W3CDTF">2019-11-21T13:29:15Z</dcterms:created>
  <dcterms:modified xsi:type="dcterms:W3CDTF">2019-11-25T13:30:56Z</dcterms:modified>
</cp:coreProperties>
</file>